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eague Spartan"/>
      <p:regular r:id="rId31"/>
      <p:bold r:id="rId32"/>
    </p:embeddedFont>
    <p:embeddedFont>
      <p:font typeface="Inter"/>
      <p:regular r:id="rId33"/>
      <p:bold r:id="rId34"/>
    </p:embeddedFont>
    <p:embeddedFont>
      <p:font typeface="Lexe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agueSpartan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font" Target="fonts/LeagueSpartan-bold.fntdata"/><Relationship Id="rId13" Type="http://schemas.openxmlformats.org/officeDocument/2006/relationships/slide" Target="slides/slide8.xml"/><Relationship Id="rId35" Type="http://schemas.openxmlformats.org/officeDocument/2006/relationships/font" Target="fonts/Lexend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exe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d02d528f_1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9d02d528f_1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9d02d528f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9d02d528f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SLIDES_API1641664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SLIDES_API1641664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SLIDES_API164166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SLIDES_API164166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SLIDES_API1641664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SLIDES_API1641664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SLIDES_API1641664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SLIDES_API1641664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SLIDES_API1641664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SLIDES_API1641664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SLIDES_API1641664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SLIDES_API1641664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SLIDES_API1641664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SLIDES_API1641664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1641664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1641664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9d02d528f_1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9d02d528f_1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9d02d528f_1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9d02d528f_1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9d02d528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9d02d528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9d02d528f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9d02d528f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9d02d528f_1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9d02d528f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d02d528f_1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d02d528f_1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SLIDES_API1641664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SLIDES_API1641664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SLIDES_API16416648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SLIDES_API16416648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9d02d528f_1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9d02d528f_1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9d02d52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9d02d52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9d02d528f_1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9d02d528f_1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9d02d528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9d02d528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9d02d528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9d02d528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d02d528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9d02d528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9d02d528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9d02d528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hyperlink" Target="https://pixabay.com?ref=SlidesAI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hyperlink" Target="https://pixabay.com?ref=SlidesAI.io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hyperlink" Target="https://pixabay.com?ref=SlidesAI.i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hyperlink" Target="https://pixabay.com?ref=SlidesAI.i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hyperlink" Target="https://pixabay.com?ref=SlidesAI.i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hyperlink" Target="https://pixabay.com?ref=SlidesAI.i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hyperlink" Target="https://pixabay.com?ref=SlidesAI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hyperlink" Target="https://pixabay.com?ref=SlidesAI.i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hyperlink" Target="https://pixabay.com?ref=SlidesAI.i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hyperlink" Target="https://pixabay.com?ref=SlidesAI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latin typeface="Inter"/>
                  <a:ea typeface="Inter"/>
                  <a:cs typeface="Inter"/>
                  <a:sym typeface="Inter"/>
                </a:rPr>
                <a:t>In rural parts of ABC nation only 30% of population is included in the formal financial system and situation becomes more tough in case of lower income group (daily wage workers/small stores/unorganized sector) where only 20% of people form a part of financial development. There is a clear need to boost financial inclusion programs especially in rural area.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The Problem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2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127" name="Google Shape;127;p22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Inter"/>
                  <a:ea typeface="Inter"/>
                  <a:cs typeface="Inter"/>
                  <a:sym typeface="Inter"/>
                </a:rPr>
                <a:t>This presentation explains the operating model of a blockchain-based financial inclusion program in India. The program aims to provide better access to financial services to the poor sections of the rural society.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" name="Google Shape;128;p22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Operating Model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8847" r="8847" t="0"/>
          <a:stretch/>
        </p:blipFill>
        <p:spPr>
          <a:xfrm>
            <a:off x="5969000" y="0"/>
            <a:ext cx="3174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Register and Verify Eligibility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Individuals register themselves by providing personal and demographic information.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Information is verified for accuracy and eligibility.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Blockchain card is issued once verified.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11419" r="11419" t="0"/>
          <a:stretch/>
        </p:blipFill>
        <p:spPr>
          <a:xfrm>
            <a:off x="5969000" y="0"/>
            <a:ext cx="3174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Distribution of Blockchain Card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Distributed physically through community outreach programs, govt. agencies, or local banks.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Ensures it reaches poor sections of the rural society.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Kiosks in rural areas enable access to financial services.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200" y="63600"/>
            <a:ext cx="4009300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29482" r="29478" t="0"/>
          <a:stretch/>
        </p:blipFill>
        <p:spPr>
          <a:xfrm>
            <a:off x="5969000" y="0"/>
            <a:ext cx="31748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Facilitating Transactions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Partner banks facilitate transactions and provide liquidity to the system.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Individuals' repayment history reflected on blockchain card.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Score increases with timely repayment, enabling better access to financial services.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375" y="63600"/>
            <a:ext cx="3842126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26850" r="26855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Compliance with Regulatory Requirements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Program needs to comply with local regulatory requirements.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Ensures sustainability and capability to scale.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675" y="63600"/>
            <a:ext cx="3777825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Immutability of Blockchain Technology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Once data is recorded on the blockchain, it cannot be altered or deleted.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Ensures accuracy and integrity of information.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Storing and Verifying Information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508000" y="1511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Blockchain used to store and verify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 individuals' personal and financial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information.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Prevents false information from being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 added to the system.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775" y="63600"/>
            <a:ext cx="4652224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36256" r="36256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Flagging False Information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Discrepancies in information are immediately flagged as false and rejected.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Ensures only accurate information is recorded on the blockchain.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08000" y="6350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Ensuring Eligibility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08000" y="1513050"/>
            <a:ext cx="8331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Eligibility for benefits is verified based on the information recorded on the blockchain.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Ensures only eligible individuals receive the benefits.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1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209" name="Google Shape;209;p31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" name="Google Shape;210;p31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Business Strategies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4466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198" y="2404950"/>
            <a:ext cx="5307801" cy="27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29145" r="29141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08000" y="11429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High client acquisition through the distribution of complimentary cards.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Low interest rates on loans taken out by the lowest income groups.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Offering the community specialised retail items including commercial account analysis, fee refunds, cash awards, and customised rate incentives.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29145" r="29141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Boosting the credit scores of those having a history of paying their bills on time.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Insurance services can be made available to people easily as the blockchain ledger contains all their information.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Engage the audience and solicit input to create reference resources.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235" name="Google Shape;235;p34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6" name="Google Shape;236;p34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Revenue Model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</a:t>
            </a:r>
            <a:r>
              <a:rPr lang="en-GB">
                <a:latin typeface="Inter"/>
                <a:ea typeface="Inter"/>
                <a:cs typeface="Inter"/>
                <a:sym typeface="Inter"/>
              </a:rPr>
              <a:t>Income derived from loan interest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</a:t>
            </a:r>
            <a:r>
              <a:rPr lang="en-GB">
                <a:latin typeface="Inter"/>
                <a:ea typeface="Inter"/>
                <a:cs typeface="Inter"/>
                <a:sym typeface="Inter"/>
              </a:rPr>
              <a:t>Income from insurance premiums paid up by rural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people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Government grants received for the improvement of the rural, low-income inhabitants of ABC nation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Transaction fees of 0.1% for transactions over 10,000 INR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000" y="63600"/>
            <a:ext cx="3174900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Blockchain-based financial inclusion program can ensure accuracy and integrity of information.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Can provide financial access to the poor sections of the Indian rural society.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</a:t>
            </a:r>
            <a:r>
              <a:rPr lang="en-GB">
                <a:latin typeface="Inter"/>
                <a:ea typeface="Inter"/>
                <a:cs typeface="Inter"/>
                <a:sym typeface="Inter"/>
              </a:rPr>
              <a:t> Will result in financial inclusion for all societal groups in the rural areas of ABC.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</a:t>
            </a:r>
            <a:r>
              <a:rPr lang="en-GB">
                <a:latin typeface="Inter"/>
                <a:ea typeface="Inter"/>
                <a:cs typeface="Inter"/>
                <a:sym typeface="Inter"/>
              </a:rPr>
              <a:t>nable access to low cost credit.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GB">
                <a:latin typeface="Inter"/>
                <a:ea typeface="Inter"/>
                <a:cs typeface="Inter"/>
                <a:sym typeface="Inter"/>
              </a:rPr>
              <a:t>Will promote technology use and raise awareness of fintechs among ABC's rural residents.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406350" y="2254200"/>
            <a:ext cx="833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Thank you. Please feel free to ask any questions. 😄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72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75" name="Google Shape;75;p16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Inter"/>
                  <a:ea typeface="Inter"/>
                  <a:cs typeface="Inter"/>
                  <a:sym typeface="Inter"/>
                </a:rPr>
                <a:t>The application of blockchain can be numerous in various fields such as finance, microfinance, and digital identity. It also includes some business strategies that can be implemented using blockchain technology.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" name="Google Shape;76;p16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Introduction to Blockchain and its Applications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322750" y="652025"/>
            <a:ext cx="8498475" cy="1392875"/>
            <a:chOff x="239175" y="1051225"/>
            <a:chExt cx="8498475" cy="1392875"/>
          </a:xfrm>
        </p:grpSpPr>
        <p:sp>
          <p:nvSpPr>
            <p:cNvPr id="83" name="Google Shape;83;p17"/>
            <p:cNvSpPr txBox="1"/>
            <p:nvPr/>
          </p:nvSpPr>
          <p:spPr>
            <a:xfrm>
              <a:off x="406350" y="19362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dk1"/>
                  </a:solidFill>
                </a:rPr>
                <a:t>A "smart contract" is simply a program that runs on the Ethereum blockchain. It's a collection of code (its functions) and data (its state) that resides at a specific address on the Ethereum blockchain.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dk1"/>
                  </a:solidFill>
                </a:rPr>
                <a:t>Smart contracts are a type of Ethereum account. This means they have a balance and they can send transactions over the network. However they're not controlled by a user, instead they are deployed to the network and run as programmed. User accounts can then interact with a smart contract by submitting transactions that execute a function defined on the smart contract. Smart contracts can define rules, like a regular contract, and automatically enforce them via the code.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dk1"/>
                  </a:solidFill>
                </a:rPr>
                <a:t>Refugees and asylum seekers forced to leave their homes are often found without paperwork, posing problems for them and for legal authorities in proving their very existence.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dk1"/>
                  </a:solidFill>
                </a:rPr>
                <a:t>Without paperwork, it's impossible to prove your date of birth, open a bank account, access government services, and even get a legal job. Blockchain technology offers an interesting solution here - being able to track an identity on a ledger via a unique, immutable and independently verified record provides new opportunities to tackle this problem.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" name="Google Shape;84;p17"/>
            <p:cNvSpPr txBox="1"/>
            <p:nvPr/>
          </p:nvSpPr>
          <p:spPr>
            <a:xfrm>
              <a:off x="239175" y="1051225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League Spartan"/>
                  <a:ea typeface="League Spartan"/>
                  <a:cs typeface="League Spartan"/>
                  <a:sym typeface="League Spartan"/>
                </a:rPr>
                <a:t>Technology Strategies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What is Blockchain?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A decentralized and distributed ledger technology.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Uses cryptography, consensus mechanics, and network protocols to create a tamper-proof and immutable record of all transactions.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34928" r="34931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Smart Contracts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Self-executing contracts with the terms of the agreement between buyer and seller being directly written into lines of code.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Can be used to automate and enforce the terms of microfinance agreements.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28180" r="28176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Microfinance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Blockchain-based microfinance platforms can provide access to financial services to people who have traditionally been excluded from the traditional banking system.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Enables secure, transparent, and cost-effective transactions.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Can help reduce the cost of providing financial services to the unbanked population.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8847" r="8847" t="0"/>
          <a:stretch/>
        </p:blipFill>
        <p:spPr>
          <a:xfrm>
            <a:off x="5969000" y="0"/>
            <a:ext cx="3174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-GB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Digital Identity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Blockchain-based digital identity systems can provide a secure and tamper-proof way to establish and verify identities.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-  Helps people access financial services, healthcare, and other essential services that require proper identification.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